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332" r:id="rId5"/>
    <p:sldId id="452" r:id="rId6"/>
    <p:sldId id="470" r:id="rId7"/>
    <p:sldId id="497" r:id="rId8"/>
    <p:sldId id="498" r:id="rId9"/>
    <p:sldId id="499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9" r:id="rId19"/>
    <p:sldId id="508" r:id="rId20"/>
    <p:sldId id="510" r:id="rId21"/>
    <p:sldId id="513" r:id="rId22"/>
    <p:sldId id="512" r:id="rId23"/>
    <p:sldId id="514" r:id="rId24"/>
    <p:sldId id="511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5" r:id="rId33"/>
    <p:sldId id="526" r:id="rId34"/>
    <p:sldId id="522" r:id="rId35"/>
    <p:sldId id="523" r:id="rId36"/>
    <p:sldId id="524" r:id="rId37"/>
    <p:sldId id="585" r:id="rId38"/>
    <p:sldId id="586" r:id="rId39"/>
    <p:sldId id="423" r:id="rId40"/>
    <p:sldId id="272" r:id="rId41"/>
  </p:sldIdLst>
  <p:sldSz cx="24384000" cy="13716000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OCRB" panose="020B0609020202020204" pitchFamily="49" charset="0"/>
      <p:regular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ExtraBold" panose="020B0906030804020204" pitchFamily="34" charset="0"/>
      <p:bold r:id="rId49"/>
      <p:italic r:id="rId50"/>
      <p:boldItalic r:id="rId51"/>
    </p:embeddedFont>
    <p:embeddedFont>
      <p:font typeface="Open Sans Light" panose="020B0306030504020204" pitchFamily="34" charset="0"/>
      <p:regular r:id="rId52"/>
      <p:italic r:id="rId53"/>
    </p:embeddedFont>
    <p:embeddedFont>
      <p:font typeface="Open Sans Semibold" panose="020B0706030804020204" pitchFamily="34" charset="0"/>
      <p:regular r:id="rId54"/>
      <p:bold r:id="rId55"/>
      <p:italic r:id="rId56"/>
      <p:boldItalic r:id="rId5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F93"/>
    <a:srgbClr val="5E5E5E"/>
    <a:srgbClr val="F5A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EEABB-CB46-92D4-9110-8345B5F7D6E0}" v="4" dt="2023-11-15T14:54:13.974"/>
    <p1510:client id="{9AF1DFBE-D350-2D82-0038-751CCB9FF8A0}" v="4" dt="2023-11-15T02:19:07.59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Gaya Tema 1 - Akse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097" autoAdjust="0"/>
  </p:normalViewPr>
  <p:slideViewPr>
    <p:cSldViewPr snapToGrid="0" snapToObjects="1">
      <p:cViewPr varScale="1">
        <p:scale>
          <a:sx n="40" d="100"/>
          <a:sy n="40" d="100"/>
        </p:scale>
        <p:origin x="619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Indra" userId="S::felix.indra@binus.ac.id::9c176177-5e7f-49d1-b711-140cc48a3735" providerId="AD" clId="Web-{9AF1DFBE-D350-2D82-0038-751CCB9FF8A0}"/>
    <pc:docChg chg="modSld">
      <pc:chgData name="Felix Indra" userId="S::felix.indra@binus.ac.id::9c176177-5e7f-49d1-b711-140cc48a3735" providerId="AD" clId="Web-{9AF1DFBE-D350-2D82-0038-751CCB9FF8A0}" dt="2023-11-15T02:19:06.371" v="2" actId="20577"/>
      <pc:docMkLst>
        <pc:docMk/>
      </pc:docMkLst>
      <pc:sldChg chg="modSp">
        <pc:chgData name="Felix Indra" userId="S::felix.indra@binus.ac.id::9c176177-5e7f-49d1-b711-140cc48a3735" providerId="AD" clId="Web-{9AF1DFBE-D350-2D82-0038-751CCB9FF8A0}" dt="2023-11-15T02:19:06.371" v="2" actId="20577"/>
        <pc:sldMkLst>
          <pc:docMk/>
          <pc:sldMk cId="3807564589" sldId="256"/>
        </pc:sldMkLst>
        <pc:spChg chg="mod">
          <ac:chgData name="Felix Indra" userId="S::felix.indra@binus.ac.id::9c176177-5e7f-49d1-b711-140cc48a3735" providerId="AD" clId="Web-{9AF1DFBE-D350-2D82-0038-751CCB9FF8A0}" dt="2023-11-15T02:19:06.371" v="2" actId="20577"/>
          <ac:spMkLst>
            <pc:docMk/>
            <pc:sldMk cId="3807564589" sldId="256"/>
            <ac:spMk id="2" creationId="{50F9371B-F92F-AED8-457A-F4BAE6779B8C}"/>
          </ac:spMkLst>
        </pc:spChg>
      </pc:sldChg>
    </pc:docChg>
  </pc:docChgLst>
  <pc:docChgLst>
    <pc:chgData name="Felix Indra" userId="S::felix.indra@binus.ac.id::9c176177-5e7f-49d1-b711-140cc48a3735" providerId="AD" clId="Web-{2B4EEABB-CB46-92D4-9110-8345B5F7D6E0}"/>
    <pc:docChg chg="modSld">
      <pc:chgData name="Felix Indra" userId="S::felix.indra@binus.ac.id::9c176177-5e7f-49d1-b711-140cc48a3735" providerId="AD" clId="Web-{2B4EEABB-CB46-92D4-9110-8345B5F7D6E0}" dt="2023-11-15T14:54:13.974" v="5" actId="20577"/>
      <pc:docMkLst>
        <pc:docMk/>
      </pc:docMkLst>
      <pc:sldChg chg="modSp">
        <pc:chgData name="Felix Indra" userId="S::felix.indra@binus.ac.id::9c176177-5e7f-49d1-b711-140cc48a3735" providerId="AD" clId="Web-{2B4EEABB-CB46-92D4-9110-8345B5F7D6E0}" dt="2023-11-15T14:54:13.974" v="5" actId="20577"/>
        <pc:sldMkLst>
          <pc:docMk/>
          <pc:sldMk cId="3696846054" sldId="272"/>
        </pc:sldMkLst>
        <pc:spChg chg="mod">
          <ac:chgData name="Felix Indra" userId="S::felix.indra@binus.ac.id::9c176177-5e7f-49d1-b711-140cc48a3735" providerId="AD" clId="Web-{2B4EEABB-CB46-92D4-9110-8345B5F7D6E0}" dt="2023-11-15T14:54:13.974" v="5" actId="20577"/>
          <ac:spMkLst>
            <pc:docMk/>
            <pc:sldMk cId="3696846054" sldId="272"/>
            <ac:spMk id="15" creationId="{FC0F9715-3361-3A3E-A4CD-86B7212916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house-prices-advanced-regression-technique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 dirty="0"/>
              <a:t>Session 05-06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Linear Regression-Model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0801350" y="2557980"/>
                <a:ext cx="13045621" cy="11158019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If we have only 1 feature:</a:t>
                </a:r>
              </a:p>
              <a:p>
                <a:pPr marL="858838" indent="0" algn="just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the </a:t>
                </a:r>
                <a:r>
                  <a:rPr lang="en-US" sz="4000" dirty="0">
                    <a:solidFill>
                      <a:srgbClr val="00B0F0"/>
                    </a:solidFill>
                    <a:latin typeface="+mj-lt"/>
                  </a:rPr>
                  <a:t>linear in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000" dirty="0">
                  <a:solidFill>
                    <a:srgbClr val="00B0F0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0801350" y="2557980"/>
                <a:ext cx="13045621" cy="11158019"/>
              </a:xfrm>
              <a:blipFill>
                <a:blip r:embed="rId2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D68B8B5-796C-4B47-574E-812C24FFA95A}"/>
              </a:ext>
            </a:extLst>
          </p:cNvPr>
          <p:cNvSpPr txBox="1"/>
          <p:nvPr/>
        </p:nvSpPr>
        <p:spPr>
          <a:xfrm>
            <a:off x="4240017" y="1904325"/>
            <a:ext cx="78066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What is Linear ? 1 Feature vs D. Features</a:t>
            </a:r>
            <a:endParaRPr kumimoji="0" lang="en-ID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8499F-80D2-041E-6911-41AC90ED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9" y="3626384"/>
            <a:ext cx="10519951" cy="75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60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Linear Regression-Model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0801350" y="5323114"/>
                <a:ext cx="13045621" cy="4702628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If we have only D features:</a:t>
                </a:r>
              </a:p>
              <a:p>
                <a:pPr marL="858838" indent="0" algn="just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the </a:t>
                </a:r>
                <a:r>
                  <a:rPr lang="en-US" sz="4000" dirty="0">
                    <a:solidFill>
                      <a:srgbClr val="00B0F0"/>
                    </a:solidFill>
                    <a:latin typeface="+mj-lt"/>
                  </a:rPr>
                  <a:t>linear in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000" dirty="0">
                  <a:solidFill>
                    <a:srgbClr val="00B0F0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0801350" y="5323114"/>
                <a:ext cx="13045621" cy="4702628"/>
              </a:xfrm>
              <a:blipFill>
                <a:blip r:embed="rId2"/>
                <a:stretch>
                  <a:fillRect t="-764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D68B8B5-796C-4B47-574E-812C24FFA95A}"/>
              </a:ext>
            </a:extLst>
          </p:cNvPr>
          <p:cNvSpPr txBox="1"/>
          <p:nvPr/>
        </p:nvSpPr>
        <p:spPr>
          <a:xfrm>
            <a:off x="4240017" y="1606807"/>
            <a:ext cx="78066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What is Linear ? 1 Feature vs D. Features</a:t>
            </a:r>
            <a:endParaRPr kumimoji="0" lang="en-ID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7DE84-230F-6A97-4652-5E09C7C5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" y="3605212"/>
            <a:ext cx="9648825" cy="960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27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Linear Regression-Model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244883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We have dataset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=1,2,…, 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where, </a:t>
                </a:r>
              </a:p>
              <a:p>
                <a:pPr marL="2397126" lvl="1" indent="-914400" algn="just"/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Sup>
                              <m:sSubSupPr>
                                <m:ctrlP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are the inputs</a:t>
                </a:r>
              </a:p>
              <a:p>
                <a:pPr marL="2397126" lvl="1" indent="-914400" algn="just"/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the target or response </a:t>
                </a:r>
              </a:p>
              <a:p>
                <a:pPr marL="1482726" lvl="1" indent="0" algn="just">
                  <a:buNone/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	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244883"/>
              </a:xfrm>
              <a:blipFill>
                <a:blip r:embed="rId2"/>
                <a:stretch>
                  <a:fillRect t="-29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FBB4E7-F37F-B17F-AD65-76014322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4" y="7147182"/>
            <a:ext cx="9524320" cy="6630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83FE56-0AFE-738D-E7F9-F51DFBA6BC36}"/>
                  </a:ext>
                </a:extLst>
              </p:cNvPr>
              <p:cNvSpPr txBox="1"/>
              <p:nvPr/>
            </p:nvSpPr>
            <p:spPr>
              <a:xfrm>
                <a:off x="11541746" y="7450629"/>
                <a:ext cx="12242860" cy="30117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4400" dirty="0">
                    <a:solidFill>
                      <a:schemeClr val="tx1"/>
                    </a:solidFill>
                    <a:latin typeface="+mj-lt"/>
                  </a:rPr>
                  <a:t>Predict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4400" dirty="0">
                    <a:solidFill>
                      <a:schemeClr val="tx1"/>
                    </a:solidFill>
                    <a:latin typeface="+mj-lt"/>
                  </a:rPr>
                  <a:t> with a</a:t>
                </a:r>
                <a:r>
                  <a:rPr lang="en-US" sz="4400" b="1" dirty="0">
                    <a:solidFill>
                      <a:srgbClr val="00B0F0"/>
                    </a:solidFill>
                    <a:latin typeface="+mj-lt"/>
                  </a:rPr>
                  <a:t> linear function </a:t>
                </a:r>
                <a:r>
                  <a:rPr lang="en-US" sz="4400" dirty="0">
                    <a:solidFill>
                      <a:schemeClr val="tx1"/>
                    </a:solidFill>
                    <a:latin typeface="+mj-lt"/>
                  </a:rPr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en-ID" sz="44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sym typeface="Helvetica Neue"/>
                  </a:rPr>
                  <a:t>:</a:t>
                </a:r>
              </a:p>
              <a:p>
                <a:pPr marL="571500" marR="0" indent="-57150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0" lang="en-ID" sz="44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sym typeface="Helvetica Neue"/>
                </a:endParaRPr>
              </a:p>
              <a:p>
                <a:pPr marL="571500" marR="0" indent="-571500" algn="just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ID" sz="4400" dirty="0"/>
                  <a:t>Find the best line (w, b)</a:t>
                </a:r>
              </a:p>
              <a:p>
                <a:pPr marL="571500" indent="-5715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ID" sz="4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5E5E5E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ID" sz="4400" b="0" i="1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5E5E5E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ID" sz="4400" b="0" i="0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5E5E5E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min</m:t>
                            </m:r>
                          </m:e>
                          <m:lim>
                            <m:d>
                              <m:dPr>
                                <m:ctrlPr>
                                  <a:rPr kumimoji="0" lang="en-US" sz="4400" b="0" i="1" u="none" strike="noStrike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5E5E5E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</m:ctrlPr>
                              </m:dPr>
                              <m:e>
                                <m:r>
                                  <a:rPr kumimoji="0" lang="en-US" sz="4400" b="0" i="1" u="none" strike="noStrike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5E5E5E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𝑤</m:t>
                                </m:r>
                                <m:r>
                                  <a:rPr kumimoji="0" lang="en-US" sz="4400" b="0" i="1" u="none" strike="noStrike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5E5E5E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,</m:t>
                                </m:r>
                                <m:r>
                                  <a:rPr kumimoji="0" lang="en-US" sz="4400" b="0" i="1" u="none" strike="noStrike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5E5E5E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"/>
                                  </a:rPr>
                                  <m:t>𝑏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D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4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ID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kumimoji="0" lang="en-ID" sz="44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sym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83FE56-0AFE-738D-E7F9-F51DFBA6B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746" y="7450629"/>
                <a:ext cx="12242860" cy="3011722"/>
              </a:xfrm>
              <a:prstGeom prst="rect">
                <a:avLst/>
              </a:prstGeom>
              <a:blipFill>
                <a:blip r:embed="rId4"/>
                <a:stretch>
                  <a:fillRect l="-2339" t="-18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3760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Linear Regression-Model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How to quantify the quality of the fit to data?</a:t>
                </a:r>
              </a:p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A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loss function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defines how bad it is if, for some example x, the algorithm predict y, but the target is actually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773238" indent="-914400" algn="just"/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Squared error loss function:</a:t>
                </a:r>
              </a:p>
              <a:p>
                <a:pPr marL="85883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the </a:t>
                </a:r>
                <a:r>
                  <a:rPr lang="en-US" sz="4000" dirty="0">
                    <a:solidFill>
                      <a:srgbClr val="00B0F0"/>
                    </a:solidFill>
                    <a:latin typeface="+mj-lt"/>
                  </a:rPr>
                  <a:t>residual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, and we want to make its magnitude small</a:t>
                </a:r>
              </a:p>
              <a:p>
                <a:pPr marL="1430338" indent="-571500" algn="just"/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Cost Function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: loss function average over all training examples</a:t>
                </a:r>
              </a:p>
              <a:p>
                <a:pPr marL="858838" indent="0" algn="just">
                  <a:buNone/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  <a:blipFill>
                <a:blip r:embed="rId2"/>
                <a:stretch>
                  <a:fillRect t="-3347" r="-11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71E5E26-FB5F-C96E-56B0-16EA125767DD}"/>
              </a:ext>
            </a:extLst>
          </p:cNvPr>
          <p:cNvSpPr txBox="1"/>
          <p:nvPr/>
        </p:nvSpPr>
        <p:spPr>
          <a:xfrm>
            <a:off x="4240017" y="1613414"/>
            <a:ext cx="27218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Loss Function</a:t>
            </a:r>
            <a:endParaRPr kumimoji="0" lang="en-ID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E2700A-7102-8DFE-1C3E-0AA29991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49" y="10205033"/>
            <a:ext cx="7019925" cy="282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513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Mapping</a:t>
            </a:r>
          </a:p>
        </p:txBody>
      </p:sp>
    </p:spTree>
    <p:extLst>
      <p:ext uri="{BB962C8B-B14F-4D97-AF65-F5344CB8AC3E}">
        <p14:creationId xmlns:p14="http://schemas.microsoft.com/office/powerpoint/2010/main" val="7134615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Feature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</p:spPr>
            <p:txBody>
              <a:bodyPr>
                <a:normAutofit/>
              </a:bodyPr>
              <a:lstStyle/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The relation between the input and output may not be linear.</a:t>
                </a: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We can still use linear regression by mapping the input feature to another space using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feature mapping 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(or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basis expansion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)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and treat the mapped feature in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)as the input of a linear regression procedure</a:t>
                </a:r>
              </a:p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Let us see how it works when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and we use polynomial feature mapping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  <a:blipFill>
                <a:blip r:embed="rId2"/>
                <a:stretch>
                  <a:fillRect t="-3347" r="-11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CF8A60-1F93-B220-6B82-F0CF4A33B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684" y="3680807"/>
            <a:ext cx="8418059" cy="61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974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Feature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1332030"/>
              </a:xfrm>
            </p:spPr>
            <p:txBody>
              <a:bodyPr>
                <a:normAutofit/>
              </a:bodyPr>
              <a:lstStyle/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Fit the data using a degree-M polynomial function of the form:</a:t>
                </a:r>
              </a:p>
              <a:p>
                <a:pPr marL="85883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054226" lvl="1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Here is the feature mapping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 </m:t>
                            </m:r>
                          </m:e>
                        </m:d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054226" lvl="1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We can still use </a:t>
                </a:r>
                <a:r>
                  <a:rPr lang="en-US" sz="4000" dirty="0">
                    <a:solidFill>
                      <a:srgbClr val="00B0F0"/>
                    </a:solidFill>
                    <a:latin typeface="+mj-lt"/>
                  </a:rPr>
                  <a:t>least square 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to find  </a:t>
                </a:r>
                <a:r>
                  <a:rPr lang="en-US" sz="4000" b="1" dirty="0">
                    <a:solidFill>
                      <a:schemeClr val="tx1"/>
                    </a:solidFill>
                    <a:latin typeface="+mj-lt"/>
                  </a:rPr>
                  <a:t>w 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linear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054226" lvl="1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In general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can be any function. Another example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</m:t>
                            </m:r>
                            <m:func>
                              <m:funcPr>
                                <m:ctrlP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133203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CF8A60-1F93-B220-6B82-F0CF4A33B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13" y="2238311"/>
            <a:ext cx="8418059" cy="61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975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Feature Mapping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86245-E528-74F6-5919-AAF3E861566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270228" y="3274909"/>
            <a:ext cx="11843544" cy="99417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55ED6-4605-0127-F3D8-9F8BF1AB6EB7}"/>
              </a:ext>
            </a:extLst>
          </p:cNvPr>
          <p:cNvSpPr txBox="1"/>
          <p:nvPr/>
        </p:nvSpPr>
        <p:spPr>
          <a:xfrm>
            <a:off x="4240017" y="1581333"/>
            <a:ext cx="76751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Polynomial Feature Mapping with M = 0</a:t>
            </a:r>
            <a:endParaRPr kumimoji="0" lang="en-ID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709382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Feature Mapping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55ED6-4605-0127-F3D8-9F8BF1AB6EB7}"/>
              </a:ext>
            </a:extLst>
          </p:cNvPr>
          <p:cNvSpPr txBox="1"/>
          <p:nvPr/>
        </p:nvSpPr>
        <p:spPr>
          <a:xfrm>
            <a:off x="4240017" y="1581333"/>
            <a:ext cx="76751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Polynomial Feature Mapping with M = 1</a:t>
            </a:r>
            <a:endParaRPr kumimoji="0" lang="en-ID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4ABE2-2F61-5CD4-DB03-500557F4A47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658F0-1861-7E54-0B01-2C3F3A41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221" y="2748103"/>
            <a:ext cx="11891557" cy="103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08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Feature Mapping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55ED6-4605-0127-F3D8-9F8BF1AB6EB7}"/>
              </a:ext>
            </a:extLst>
          </p:cNvPr>
          <p:cNvSpPr txBox="1"/>
          <p:nvPr/>
        </p:nvSpPr>
        <p:spPr>
          <a:xfrm>
            <a:off x="4240017" y="1581333"/>
            <a:ext cx="76751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Polynomial Feature Mapping with M = 3</a:t>
            </a:r>
            <a:endParaRPr kumimoji="0" lang="en-ID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23DD9-DD38-F220-D196-F30F010790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76E04-81E7-C0AC-312D-E20E919CF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549" y="2774996"/>
            <a:ext cx="11315294" cy="1044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93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Learning Outcome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9400" indent="-635000" algn="just"/>
            <a:r>
              <a:rPr lang="en-US" sz="5400" b="1" dirty="0">
                <a:latin typeface="+mj-lt"/>
              </a:rPr>
              <a:t>LO 1: </a:t>
            </a:r>
            <a:r>
              <a:rPr lang="en-US" sz="5400" dirty="0">
                <a:latin typeface="+mj-lt"/>
              </a:rPr>
              <a:t>Explain the fundamental of machine learning concept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2: </a:t>
            </a:r>
            <a:r>
              <a:rPr lang="en-US" sz="5400" dirty="0">
                <a:latin typeface="+mj-lt"/>
              </a:rPr>
              <a:t>Interpret the distribution of dataset using regression method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3: </a:t>
            </a:r>
            <a:r>
              <a:rPr lang="en-US" sz="5400" dirty="0">
                <a:latin typeface="+mj-lt"/>
              </a:rPr>
              <a:t>Experiment classification and clustering algorithm from given dataset</a:t>
            </a: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Feature Mapping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55ED6-4605-0127-F3D8-9F8BF1AB6EB7}"/>
              </a:ext>
            </a:extLst>
          </p:cNvPr>
          <p:cNvSpPr txBox="1"/>
          <p:nvPr/>
        </p:nvSpPr>
        <p:spPr>
          <a:xfrm>
            <a:off x="4240017" y="1581333"/>
            <a:ext cx="76751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Polynomial Feature Mapping with M = 9</a:t>
            </a:r>
            <a:endParaRPr kumimoji="0" lang="en-ID" sz="32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23DD9-DD38-F220-D196-F30F010790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3C7EF-D903-6BCB-3E8F-5F1546FB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73" y="2895600"/>
            <a:ext cx="14657053" cy="103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359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 and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7129392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Model Complexity and Generalization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b="1" dirty="0">
                <a:solidFill>
                  <a:srgbClr val="00B0F0"/>
                </a:solidFill>
                <a:latin typeface="+mj-lt"/>
              </a:rPr>
              <a:t>Underfitting (M=0):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model is too simple — does not fit the data.</a:t>
            </a:r>
          </a:p>
          <a:p>
            <a:pPr marL="1430338" indent="-571500" algn="just"/>
            <a:r>
              <a:rPr lang="en-US" sz="4000" b="1" dirty="0">
                <a:solidFill>
                  <a:srgbClr val="00B0F0"/>
                </a:solidFill>
                <a:latin typeface="+mj-lt"/>
              </a:rPr>
              <a:t>Overfitting (M=9):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model is too complex — fits perfectly</a:t>
            </a:r>
          </a:p>
          <a:p>
            <a:pPr marL="1430338" indent="-571500" algn="just"/>
            <a:r>
              <a:rPr lang="en-US" sz="4000" b="1" dirty="0">
                <a:solidFill>
                  <a:srgbClr val="00B0F0"/>
                </a:solidFill>
                <a:latin typeface="+mj-lt"/>
              </a:rPr>
              <a:t>Good model (M=3):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Achieves small test error (generalizes well).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5B4D3C-6F17-196F-3E5D-E77A1E11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79" y="7032073"/>
            <a:ext cx="6343593" cy="5853830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EE00804-4CC0-29B4-2CCE-86B0485E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751" y="6858000"/>
            <a:ext cx="6826136" cy="5730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D6C48-9673-F4D1-5FCC-EDF3387D4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571" y="7028904"/>
            <a:ext cx="7638894" cy="5853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832DB-53A7-7BF3-D884-94B4200284CA}"/>
              </a:ext>
            </a:extLst>
          </p:cNvPr>
          <p:cNvSpPr txBox="1"/>
          <p:nvPr/>
        </p:nvSpPr>
        <p:spPr>
          <a:xfrm>
            <a:off x="-2076450" y="13066950"/>
            <a:ext cx="12192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+mj-lt"/>
              </a:rPr>
              <a:t>Underfitting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7D668-9547-089D-84A4-0574A9E55590}"/>
              </a:ext>
            </a:extLst>
          </p:cNvPr>
          <p:cNvSpPr txBox="1"/>
          <p:nvPr/>
        </p:nvSpPr>
        <p:spPr>
          <a:xfrm>
            <a:off x="5576888" y="13066949"/>
            <a:ext cx="1323022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+mj-lt"/>
              </a:rPr>
              <a:t>Overfitting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D6024-7566-4A16-8A0E-7C0E7448DB42}"/>
              </a:ext>
            </a:extLst>
          </p:cNvPr>
          <p:cNvSpPr txBox="1"/>
          <p:nvPr/>
        </p:nvSpPr>
        <p:spPr>
          <a:xfrm>
            <a:off x="13082588" y="12985850"/>
            <a:ext cx="1323022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+mj-lt"/>
              </a:rPr>
              <a:t>Good model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69042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Model Complexity and Generalization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9048750"/>
            <a:ext cx="22247678" cy="4667250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As M increases, the magnitude of coefficients gets larger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For M=9, the coefficients have become finely tuned to the data.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Between data points, the function exhibits large oscillations.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82199-CE0A-3C0D-0A0D-036D1F6D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267" y="2586037"/>
            <a:ext cx="15133833" cy="62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4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Weight</a:t>
            </a:r>
          </a:p>
        </p:txBody>
      </p:sp>
    </p:spTree>
    <p:extLst>
      <p:ext uri="{BB962C8B-B14F-4D97-AF65-F5344CB8AC3E}">
        <p14:creationId xmlns:p14="http://schemas.microsoft.com/office/powerpoint/2010/main" val="358622896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Finding the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Suppose that the input data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are given and the outputs are independently with an unknown parameter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To find the parameter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, we have three different approach: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Ordinary Least Square Approach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Iterative Approach using Gradient Descent Optimization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Maximum Likelihood Estimation</a:t>
                </a:r>
              </a:p>
              <a:p>
                <a:pPr marL="858838" indent="0" algn="just">
                  <a:buNone/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  <a:blipFill>
                <a:blip r:embed="rId2"/>
                <a:stretch>
                  <a:fillRect t="-2893" r="-11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A6721360-EF18-2F89-A506-86EF6E2DBEFA}"/>
              </a:ext>
            </a:extLst>
          </p:cNvPr>
          <p:cNvSpPr/>
          <p:nvPr/>
        </p:nvSpPr>
        <p:spPr>
          <a:xfrm>
            <a:off x="17373600" y="6057900"/>
            <a:ext cx="876300" cy="1447800"/>
          </a:xfrm>
          <a:prstGeom prst="rightBrac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D6029-D2F4-299B-D497-FCEA6C031F17}"/>
              </a:ext>
            </a:extLst>
          </p:cNvPr>
          <p:cNvSpPr txBox="1"/>
          <p:nvPr/>
        </p:nvSpPr>
        <p:spPr>
          <a:xfrm>
            <a:off x="18446674" y="6453505"/>
            <a:ext cx="53684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Focused in this Session</a:t>
            </a:r>
            <a:endParaRPr kumimoji="0" lang="en-ID" sz="3600" b="1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96842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Finding the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</p:spPr>
            <p:txBody>
              <a:bodyPr>
                <a:normAutofit/>
              </a:bodyPr>
              <a:lstStyle/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When features &gt; 2, the standard linear function that we are faced is:</a:t>
                </a:r>
              </a:p>
              <a:p>
                <a:pPr marL="85883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We are using standard Ordinary Least Square, we’ve got the function w is:</a:t>
                </a:r>
              </a:p>
              <a:p>
                <a:pPr marL="85883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  <a:blipFill>
                <a:blip r:embed="rId2"/>
                <a:stretch>
                  <a:fillRect t="-334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FF49E7-E0E1-4FC6-98B7-BC3E7F338A02}"/>
              </a:ext>
            </a:extLst>
          </p:cNvPr>
          <p:cNvSpPr txBox="1"/>
          <p:nvPr/>
        </p:nvSpPr>
        <p:spPr>
          <a:xfrm>
            <a:off x="4240017" y="1504832"/>
            <a:ext cx="503503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Ordinary Least Square 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0196494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Finding the weight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Now let’s see a second way to minimize the cost function which is more broadly applicable: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gradient descent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Gradient descent is an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iterative algorithm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which means we apply an update repeatedly until some criterion is met.</a:t>
            </a: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We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initialize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the weights to something reasonable (e.g. all zeros) and repeatedly adjust them in the direction of steepest descent.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F49E7-E0E1-4FC6-98B7-BC3E7F338A02}"/>
              </a:ext>
            </a:extLst>
          </p:cNvPr>
          <p:cNvSpPr txBox="1"/>
          <p:nvPr/>
        </p:nvSpPr>
        <p:spPr>
          <a:xfrm>
            <a:off x="4240017" y="1504832"/>
            <a:ext cx="39738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Gradient Descent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415601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Finding the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</p:spPr>
            <p:txBody>
              <a:bodyPr>
                <a:normAutofit/>
              </a:bodyPr>
              <a:lstStyle/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Observe: </a:t>
                </a:r>
              </a:p>
              <a:p>
                <a:pPr marL="2054226" lvl="1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, then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increases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.</a:t>
                </a:r>
              </a:p>
              <a:p>
                <a:pPr marL="2054226" lvl="1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, then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decreases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.</a:t>
                </a: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The following updates decrease the cost function:</a:t>
                </a: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  <a:blipFill>
                <a:blip r:embed="rId2"/>
                <a:stretch>
                  <a:fillRect t="-334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FF49E7-E0E1-4FC6-98B7-BC3E7F338A02}"/>
              </a:ext>
            </a:extLst>
          </p:cNvPr>
          <p:cNvSpPr txBox="1"/>
          <p:nvPr/>
        </p:nvSpPr>
        <p:spPr>
          <a:xfrm>
            <a:off x="4240017" y="1504832"/>
            <a:ext cx="39738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Gradient Descent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E5268C-C93B-3EDE-5CC6-956D35A2A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43" y="9420225"/>
            <a:ext cx="99822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3696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Finding the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</p:spPr>
            <p:txBody>
              <a:bodyPr>
                <a:normAutofit/>
              </a:bodyPr>
              <a:lstStyle/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The following updates decrease the cost function:</a:t>
                </a: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a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learning rate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. The larger it is, the faster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changes.</a:t>
                </a:r>
              </a:p>
              <a:p>
                <a:pPr marL="2054226" lvl="1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the learning rate values are typically small, e.g. 0.01 or 0.0001</a:t>
                </a:r>
              </a:p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gradient descent updates the weights in the direction of </a:t>
                </a:r>
                <a:r>
                  <a:rPr lang="en-US" sz="4000" i="1" dirty="0">
                    <a:solidFill>
                      <a:schemeClr val="tx1"/>
                    </a:solidFill>
                    <a:latin typeface="+mj-lt"/>
                  </a:rPr>
                  <a:t>fastest decrease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.</a:t>
                </a:r>
              </a:p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Observe that once it converges, we get a critical point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  <a:blipFill>
                <a:blip r:embed="rId2"/>
                <a:stretch>
                  <a:fillRect t="-3347" b="-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FF49E7-E0E1-4FC6-98B7-BC3E7F338A02}"/>
              </a:ext>
            </a:extLst>
          </p:cNvPr>
          <p:cNvSpPr txBox="1"/>
          <p:nvPr/>
        </p:nvSpPr>
        <p:spPr>
          <a:xfrm>
            <a:off x="4240017" y="1504832"/>
            <a:ext cx="39738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Gradient Descent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E5268C-C93B-3EDE-5CC6-956D35A2A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18" y="4048124"/>
            <a:ext cx="99822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015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Outline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latin typeface="+mj-lt"/>
              </a:rPr>
              <a:t>Introduction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Linear Regression – Model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Feature Mapping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Model Complexity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Finding the weight in Linear Regression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Evaluation Metric</a:t>
            </a:r>
          </a:p>
          <a:p>
            <a:pPr marL="1773238" indent="-914400" algn="just"/>
            <a:endParaRPr lang="en-US" sz="5400" dirty="0">
              <a:latin typeface="+mj-lt"/>
            </a:endParaRPr>
          </a:p>
          <a:p>
            <a:pPr marL="1773238" indent="-914400" algn="just"/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6014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Finding the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</p:spPr>
            <p:txBody>
              <a:bodyPr>
                <a:normAutofit/>
              </a:bodyPr>
              <a:lstStyle/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In gradient descent, the learning rate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a hyperparameter we need to tune. Here are some things that can go wrong:</a:t>
                </a: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102179" y="2971799"/>
                <a:ext cx="22247678" cy="10744201"/>
              </a:xfrm>
              <a:blipFill>
                <a:blip r:embed="rId2"/>
                <a:stretch>
                  <a:fillRect t="-3290" r="-11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FF49E7-E0E1-4FC6-98B7-BC3E7F338A02}"/>
              </a:ext>
            </a:extLst>
          </p:cNvPr>
          <p:cNvSpPr txBox="1"/>
          <p:nvPr/>
        </p:nvSpPr>
        <p:spPr>
          <a:xfrm>
            <a:off x="4240017" y="1504832"/>
            <a:ext cx="709008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Gradient Descent- Learning Rate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D05BE-B2D2-14D9-363D-EDB0AECA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017" y="4714876"/>
            <a:ext cx="1714051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9109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Finding the weight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To diagnose optimization problems, it’s useful to look at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training curves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: plot the training cost as a function of iteration.</a:t>
            </a: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Warning: it’s very hard to tell from the training curves whether an optimizer has converged. They can reveal major problems, but they can’t guarantee convergence.</a:t>
            </a: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F49E7-E0E1-4FC6-98B7-BC3E7F338A02}"/>
              </a:ext>
            </a:extLst>
          </p:cNvPr>
          <p:cNvSpPr txBox="1"/>
          <p:nvPr/>
        </p:nvSpPr>
        <p:spPr>
          <a:xfrm>
            <a:off x="4028424" y="1504832"/>
            <a:ext cx="751327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Gradient Descent- Training Curve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23D2A-B8A5-0F5E-E002-FB2871B61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412" y="4924424"/>
            <a:ext cx="9082088" cy="63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211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414B4-3D17-521B-1183-15213400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814762"/>
            <a:ext cx="22751782" cy="55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0861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E4D5A-728C-BEC3-1CA5-15A2B53D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17" y="2971799"/>
            <a:ext cx="17411700" cy="97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0391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</a:t>
            </a:r>
          </a:p>
        </p:txBody>
      </p:sp>
    </p:spTree>
    <p:extLst>
      <p:ext uri="{BB962C8B-B14F-4D97-AF65-F5344CB8AC3E}">
        <p14:creationId xmlns:p14="http://schemas.microsoft.com/office/powerpoint/2010/main" val="47946437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8800" dirty="0"/>
              <a:t>Evaluation Metric</a:t>
            </a:r>
            <a:endParaRPr lang="en-US" sz="44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Typical evaluation metric for regression problems: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Root mean square error (RMSE)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Mean </a:t>
            </a:r>
            <a:r>
              <a:rPr lang="en-US" sz="4000">
                <a:solidFill>
                  <a:schemeClr val="tx1"/>
                </a:solidFill>
                <a:latin typeface="+mj-lt"/>
              </a:rPr>
              <a:t>absolute error (MAE)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coefficient of determination(R</a:t>
            </a:r>
            <a:r>
              <a:rPr lang="en-US" sz="4000" baseline="30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marL="858838" indent="0" algn="just"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2827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 err="1">
                <a:solidFill>
                  <a:schemeClr val="tx1"/>
                </a:solidFill>
                <a:latin typeface="+mj-lt"/>
              </a:rPr>
              <a:t>Rmse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gives an idea of how much error the system typically makes in its predictions, with a higher weight given to large error</a:t>
            </a:r>
          </a:p>
          <a:p>
            <a:pPr marL="858838" indent="0" algn="just"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MAE used when there are many </a:t>
            </a:r>
            <a:r>
              <a:rPr lang="en-US" sz="4000" i="1" dirty="0">
                <a:solidFill>
                  <a:srgbClr val="00B0F0"/>
                </a:solidFill>
                <a:latin typeface="+mj-lt"/>
              </a:rPr>
              <a:t>outlier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districts. </a:t>
            </a: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R</a:t>
            </a:r>
            <a:r>
              <a:rPr lang="en-US" sz="4000" baseline="30000" dirty="0">
                <a:solidFill>
                  <a:schemeClr val="tx1"/>
                </a:solidFill>
                <a:latin typeface="+mj-lt"/>
              </a:rPr>
              <a:t>2 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is a statistical measure that represents the proportion of the variance for a dependent variable that's explained by an independent variable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C45AF8-E4B6-08D8-A52B-BE136464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899" y="4371090"/>
            <a:ext cx="4714877" cy="147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4E90B9-A047-1669-EFA9-02B9EA3B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1" y="6858000"/>
            <a:ext cx="4714876" cy="1366998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BA338AB-E24E-7137-F2F8-4DA089C1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899" y="9789801"/>
            <a:ext cx="4714875" cy="22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05164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232004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Exercise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You are a data scientist tasked with developing a predictive model for house prices (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2"/>
              </a:rPr>
              <a:t>https://www.kaggle.com/c/house-prices-advanced-regression-techniques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 . Your objective is to build a linear regression model that accurately predicts the sale price of houses based on various features.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Split the dataset into a training set and a testing set to evaluate your </a:t>
            </a:r>
            <a:r>
              <a:rPr lang="en-US" sz="4000">
                <a:solidFill>
                  <a:schemeClr val="tx1"/>
                </a:solidFill>
                <a:latin typeface="+mj-lt"/>
              </a:rPr>
              <a:t>model's performance (70:30).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Develop a linear regression model using your selected features.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Evaluate your model using appropriate metrics such as Mean Squared Error (MSE), Root Mean Squared Error (RMSE), or R-squared.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Interpret the results and provide insights into the model's performance.</a:t>
            </a:r>
          </a:p>
          <a:p>
            <a:pPr marL="2633663" lvl="2" indent="-5715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35646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15057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478248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 lIns="50800" tIns="50800" rIns="50800" bIns="50800" anchor="t">
            <a:normAutofit fontScale="85000" lnSpcReduction="10000"/>
          </a:bodyPr>
          <a:lstStyle/>
          <a:p>
            <a:pPr marL="1773238" indent="-914400" algn="just"/>
            <a:r>
              <a:rPr lang="en-US" sz="4400" dirty="0" err="1">
                <a:latin typeface="+mj-lt"/>
              </a:rPr>
              <a:t>Abhigyan</a:t>
            </a:r>
            <a:r>
              <a:rPr lang="en-US" sz="4400" dirty="0">
                <a:latin typeface="+mj-lt"/>
              </a:rPr>
              <a:t>, A. (2020, July 19). Understanding The Linear Regression!!!! Medium. https://medium.com/analytics-vidhya/understanding-the-linear-regression-808c1f6941c0</a:t>
            </a:r>
          </a:p>
          <a:p>
            <a:pPr marL="1773238" indent="-914400" algn="just"/>
            <a:r>
              <a:rPr lang="en-US" sz="4400" dirty="0">
                <a:latin typeface="+mj-lt"/>
              </a:rPr>
              <a:t>Bishop, C. M. (2006). Pattern recognition and machine learning. Springer.</a:t>
            </a:r>
          </a:p>
          <a:p>
            <a:pPr marL="1773238" indent="-914400" algn="just"/>
            <a:r>
              <a:rPr lang="en-US" sz="4400" dirty="0">
                <a:latin typeface="+mj-lt"/>
              </a:rPr>
              <a:t>Chang, Y., &amp; Park, J. Y. (2012). Multivariate Linear Models. https://econ.fudan.edu.cn/__local/9/15/A1/DA682DA014DF4BBD8FF53DFB0B7_369E8B6E_17BA5.pdf?e=.pdf</a:t>
            </a:r>
          </a:p>
          <a:p>
            <a:pPr marL="1773238" indent="-914400" algn="just"/>
            <a:r>
              <a:rPr lang="en-US" sz="4400" dirty="0" err="1">
                <a:latin typeface="+mj-lt"/>
              </a:rPr>
              <a:t>Farahmand</a:t>
            </a:r>
            <a:r>
              <a:rPr lang="en-US" sz="4400" dirty="0">
                <a:latin typeface="+mj-lt"/>
              </a:rPr>
              <a:t>, A., &amp; Andrews, E. A. M. (2021). Linear Regression &amp; Gradient Descent for Optimization [Lecturer notes]. CSC 311: Introduction to Machine Learning. Retrieved November 14, 2023, from https://www.cs.toronto.edu/~bonner/courses/2021f/csc311/lectures/lec03_linear_regression.pdf</a:t>
            </a:r>
          </a:p>
          <a:p>
            <a:pPr marL="1772920" indent="-914400" algn="just"/>
            <a:r>
              <a:rPr lang="en-US" sz="4000"/>
              <a:t>James, G., Witten, D., Hastie, T., </a:t>
            </a:r>
            <a:r>
              <a:rPr lang="en-US" sz="4000" err="1"/>
              <a:t>Tibshirani</a:t>
            </a:r>
            <a:r>
              <a:rPr lang="en-US" sz="4000"/>
              <a:t>, R., &amp; Taylor, J. E. (2023). An introduction to statistical learning: With applications in Python. Springer.</a:t>
            </a:r>
            <a:endParaRPr lang="en-US" sz="4400" dirty="0">
              <a:latin typeface="+mj-lt"/>
            </a:endParaRPr>
          </a:p>
          <a:p>
            <a:pPr marL="1772920" indent="-914400" algn="just"/>
            <a:r>
              <a:rPr lang="en-US" sz="4400" dirty="0" err="1">
                <a:latin typeface="+mj-lt"/>
              </a:rPr>
              <a:t>Penumudy</a:t>
            </a:r>
            <a:r>
              <a:rPr lang="en-US" sz="4400" dirty="0">
                <a:latin typeface="+mj-lt"/>
              </a:rPr>
              <a:t>, T. (2021, January 8). Everything You Need to Know About Linear Regression. Medium. https://medium.com/analytics-vidhya/everything-you-need-to-know-about-linear-regression-750a69a0ea50</a:t>
            </a:r>
            <a:endParaRPr lang="en-US"/>
          </a:p>
          <a:p>
            <a:pPr marL="858838" indent="0" algn="just">
              <a:buNone/>
            </a:pP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8460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Linear Regression is 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statistical supervised learning </a:t>
            </a:r>
            <a:r>
              <a:rPr lang="en-US" sz="4000" dirty="0">
                <a:latin typeface="+mj-lt"/>
              </a:rPr>
              <a:t>technique to predict the quantitative variable by forming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 linear relationship with one or more independent features</a:t>
            </a:r>
            <a:r>
              <a:rPr lang="en-US" sz="4000" dirty="0">
                <a:latin typeface="+mj-lt"/>
              </a:rPr>
              <a:t>.</a:t>
            </a:r>
          </a:p>
          <a:p>
            <a:pPr marL="1773238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It helps determine: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If a independent variable does a good job in predicting the dependent variable.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Which independent variable plays a significant role in predicting the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100327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37774-921B-039B-52A1-7D98759F2587}"/>
              </a:ext>
            </a:extLst>
          </p:cNvPr>
          <p:cNvSpPr txBox="1"/>
          <p:nvPr/>
        </p:nvSpPr>
        <p:spPr>
          <a:xfrm>
            <a:off x="4218434" y="1645310"/>
            <a:ext cx="79380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 Application of Linear Regression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ampungan Konten 14">
            <a:extLst>
              <a:ext uri="{FF2B5EF4-FFF2-40B4-BE49-F238E27FC236}">
                <a16:creationId xmlns:a16="http://schemas.microsoft.com/office/drawing/2014/main" id="{90AA1D8F-5B4D-2456-7E02-D7599C69D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Applications and Approaches of Linear Regression:</a:t>
            </a:r>
          </a:p>
          <a:p>
            <a:pPr marL="2397126" lvl="1" indent="-914400" algn="just"/>
            <a:r>
              <a:rPr lang="en-US" sz="4000" dirty="0">
                <a:latin typeface="+mj-lt"/>
              </a:rPr>
              <a:t>Stock Prediction</a:t>
            </a:r>
          </a:p>
        </p:txBody>
      </p:sp>
      <p:pic>
        <p:nvPicPr>
          <p:cNvPr id="1026" name="Picture 2" descr="PDF] Stock Market Prediction using Linear Regression and Support Vector  Machines | Semantic Scholar">
            <a:extLst>
              <a:ext uri="{FF2B5EF4-FFF2-40B4-BE49-F238E27FC236}">
                <a16:creationId xmlns:a16="http://schemas.microsoft.com/office/drawing/2014/main" id="{6E2A4856-ABA7-8DBD-7669-620F10B68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4" y="4800599"/>
            <a:ext cx="15382875" cy="81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329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37774-921B-039B-52A1-7D98759F2587}"/>
              </a:ext>
            </a:extLst>
          </p:cNvPr>
          <p:cNvSpPr txBox="1"/>
          <p:nvPr/>
        </p:nvSpPr>
        <p:spPr>
          <a:xfrm>
            <a:off x="4218434" y="1645310"/>
            <a:ext cx="79380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 Application of Linear Regression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ampungan Konten 14">
            <a:extLst>
              <a:ext uri="{FF2B5EF4-FFF2-40B4-BE49-F238E27FC236}">
                <a16:creationId xmlns:a16="http://schemas.microsoft.com/office/drawing/2014/main" id="{90AA1D8F-5B4D-2456-7E02-D7599C69D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Applications and Approaches of Linear Regression:</a:t>
            </a:r>
          </a:p>
          <a:p>
            <a:pPr marL="2397126" lvl="1" indent="-914400" algn="just"/>
            <a:r>
              <a:rPr lang="en-US" sz="4000" dirty="0">
                <a:latin typeface="+mj-lt"/>
              </a:rPr>
              <a:t>Predict future prices/costs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AA1FD-232E-7958-682F-B8BE00FB9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r="2146"/>
          <a:stretch/>
        </p:blipFill>
        <p:spPr bwMode="auto">
          <a:xfrm>
            <a:off x="5201920" y="4504789"/>
            <a:ext cx="15422880" cy="89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6245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-Model</a:t>
            </a:r>
          </a:p>
        </p:txBody>
      </p:sp>
    </p:spTree>
    <p:extLst>
      <p:ext uri="{BB962C8B-B14F-4D97-AF65-F5344CB8AC3E}">
        <p14:creationId xmlns:p14="http://schemas.microsoft.com/office/powerpoint/2010/main" val="40908243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Linear Regression-Model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Model: In linear regression, we use linear functions of the inputs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to make predictions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of the target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marL="85883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the </a:t>
                </a:r>
                <a:r>
                  <a:rPr lang="en-US" sz="4000" dirty="0">
                    <a:solidFill>
                      <a:srgbClr val="00B0F0"/>
                    </a:solidFill>
                    <a:latin typeface="+mj-lt"/>
                  </a:rPr>
                  <a:t>prediction</a:t>
                </a:r>
              </a:p>
              <a:p>
                <a:pPr marL="858838" indent="0" algn="just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the </a:t>
                </a:r>
                <a:r>
                  <a:rPr lang="en-US" sz="4000" dirty="0">
                    <a:solidFill>
                      <a:srgbClr val="00B0F0"/>
                    </a:solidFill>
                    <a:latin typeface="+mj-lt"/>
                  </a:rPr>
                  <a:t>weights</a:t>
                </a:r>
              </a:p>
              <a:p>
                <a:pPr marL="858838" indent="0" algn="just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the </a:t>
                </a:r>
                <a:r>
                  <a:rPr lang="en-US" sz="4000" dirty="0">
                    <a:solidFill>
                      <a:srgbClr val="00B0F0"/>
                    </a:solidFill>
                    <a:latin typeface="+mj-lt"/>
                  </a:rPr>
                  <a:t>bias (or intercept) </a:t>
                </a:r>
              </a:p>
              <a:p>
                <a:pPr marL="1773238" indent="-914400" algn="just"/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and b together are the </a:t>
                </a:r>
                <a:r>
                  <a:rPr lang="en-US" sz="4000" dirty="0">
                    <a:solidFill>
                      <a:srgbClr val="00B0F0"/>
                    </a:solidFill>
                    <a:latin typeface="+mj-lt"/>
                  </a:rPr>
                  <a:t>parameters</a:t>
                </a:r>
              </a:p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We hope that our prediction is close to the target: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  <a:blipFill>
                <a:blip r:embed="rId2"/>
                <a:stretch>
                  <a:fillRect t="-3224" r="-109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04935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2023</Template>
  <TotalTime>3552</TotalTime>
  <Words>1536</Words>
  <Application>Microsoft Office PowerPoint</Application>
  <PresentationFormat>Custom</PresentationFormat>
  <Paragraphs>192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Cambria Math</vt:lpstr>
      <vt:lpstr>OCRB</vt:lpstr>
      <vt:lpstr>Open Sans Semibold</vt:lpstr>
      <vt:lpstr>Open Sans ExtraBold</vt:lpstr>
      <vt:lpstr>Open Sans Light</vt:lpstr>
      <vt:lpstr>Open Sans</vt:lpstr>
      <vt:lpstr>21_BasicWhite</vt:lpstr>
      <vt:lpstr>Linear Regression</vt:lpstr>
      <vt:lpstr>Learning Outcome</vt:lpstr>
      <vt:lpstr>Outline</vt:lpstr>
      <vt:lpstr>Introduction</vt:lpstr>
      <vt:lpstr>Introduction</vt:lpstr>
      <vt:lpstr>Introduction</vt:lpstr>
      <vt:lpstr>Introduction</vt:lpstr>
      <vt:lpstr>Linear Regression -Model</vt:lpstr>
      <vt:lpstr>Linear Regression-Model</vt:lpstr>
      <vt:lpstr>Linear Regression-Model</vt:lpstr>
      <vt:lpstr>Linear Regression-Model</vt:lpstr>
      <vt:lpstr>Linear Regression-Model</vt:lpstr>
      <vt:lpstr>Linear Regression-Model</vt:lpstr>
      <vt:lpstr>Feature Mapping</vt:lpstr>
      <vt:lpstr>Feature Mapping</vt:lpstr>
      <vt:lpstr>Feature Mapping</vt:lpstr>
      <vt:lpstr>Feature Mapping</vt:lpstr>
      <vt:lpstr>Feature Mapping</vt:lpstr>
      <vt:lpstr>Feature Mapping</vt:lpstr>
      <vt:lpstr>Feature Mapping</vt:lpstr>
      <vt:lpstr>Model Complexity and Generalization</vt:lpstr>
      <vt:lpstr>Model Complexity and Generalization</vt:lpstr>
      <vt:lpstr>Model Complexity and Generalization</vt:lpstr>
      <vt:lpstr>Finding the Weight</vt:lpstr>
      <vt:lpstr>Finding the weight</vt:lpstr>
      <vt:lpstr>Finding the weight</vt:lpstr>
      <vt:lpstr>Finding the weight</vt:lpstr>
      <vt:lpstr>Finding the weight</vt:lpstr>
      <vt:lpstr>Finding the weight</vt:lpstr>
      <vt:lpstr>Finding the weight</vt:lpstr>
      <vt:lpstr>Finding the weight</vt:lpstr>
      <vt:lpstr>Algorithm</vt:lpstr>
      <vt:lpstr>Algorithm</vt:lpstr>
      <vt:lpstr>Evaluation Metric</vt:lpstr>
      <vt:lpstr>Evaluation Metric</vt:lpstr>
      <vt:lpstr>Evaluation Metric</vt:lpstr>
      <vt:lpstr>Exercise</vt:lpstr>
      <vt:lpstr>Exercise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Felix Indra Kurniadi</dc:creator>
  <cp:lastModifiedBy>Felix Indra</cp:lastModifiedBy>
  <cp:revision>128</cp:revision>
  <dcterms:created xsi:type="dcterms:W3CDTF">2023-10-15T02:42:15Z</dcterms:created>
  <dcterms:modified xsi:type="dcterms:W3CDTF">2023-12-15T07:38:35Z</dcterms:modified>
</cp:coreProperties>
</file>